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2" r:id="rId17"/>
    <p:sldId id="271" r:id="rId18"/>
    <p:sldId id="273" r:id="rId19"/>
    <p:sldId id="269" r:id="rId20"/>
    <p:sldId id="274" r:id="rId21"/>
    <p:sldId id="263" r:id="rId22"/>
    <p:sldId id="275" r:id="rId23"/>
    <p:sldId id="276" r:id="rId24"/>
    <p:sldId id="277" r:id="rId25"/>
    <p:sldId id="278" r:id="rId26"/>
    <p:sldId id="280" r:id="rId27"/>
    <p:sldId id="281" r:id="rId28"/>
    <p:sldId id="279"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033"/>
    <a:srgbClr val="20518D"/>
    <a:srgbClr val="4677B1"/>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25" d="100"/>
          <a:sy n="125" d="100"/>
        </p:scale>
        <p:origin x="396" y="102"/>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3042440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181156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559544"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
        <p:nvSpPr>
          <p:cNvPr id="17" name="Rectangle 16">
            <a:extLst>
              <a:ext uri="{FF2B5EF4-FFF2-40B4-BE49-F238E27FC236}">
                <a16:creationId xmlns:a16="http://schemas.microsoft.com/office/drawing/2014/main" id="{23E79388-9B54-4DE5-BC09-819FF4C6B2A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pic>
        <p:nvPicPr>
          <p:cNvPr id="18" name="Picture 17" descr="A picture containing object&#10;&#10;Description generated with high confidence">
            <a:extLst>
              <a:ext uri="{FF2B5EF4-FFF2-40B4-BE49-F238E27FC236}">
                <a16:creationId xmlns:a16="http://schemas.microsoft.com/office/drawing/2014/main" id="{CA5D2BCC-EE5E-4CC7-9458-78D18D56B94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1" name="Rectangle 20">
            <a:extLst>
              <a:ext uri="{FF2B5EF4-FFF2-40B4-BE49-F238E27FC236}">
                <a16:creationId xmlns:a16="http://schemas.microsoft.com/office/drawing/2014/main" id="{0D822EBB-2CEF-4DCF-AA4D-780B7F4C35F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2" name="Rectangle 21">
            <a:extLst>
              <a:ext uri="{FF2B5EF4-FFF2-40B4-BE49-F238E27FC236}">
                <a16:creationId xmlns:a16="http://schemas.microsoft.com/office/drawing/2014/main" id="{91E5E30A-C33F-44D9-8405-49927BDDFC56}"/>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3" name="Straight Connector 22">
            <a:extLst>
              <a:ext uri="{FF2B5EF4-FFF2-40B4-BE49-F238E27FC236}">
                <a16:creationId xmlns:a16="http://schemas.microsoft.com/office/drawing/2014/main" id="{8A9FDB50-4018-4928-8436-366C97508808}"/>
              </a:ext>
            </a:extLst>
          </p:cNvPr>
          <p:cNvCxnSpPr>
            <a:cxnSpLocks/>
            <a:stCxn id="21"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5A3C659-BCE6-40E4-85EE-DDCADA008B35}"/>
              </a:ext>
            </a:extLst>
          </p:cNvPr>
          <p:cNvCxnSpPr>
            <a:cxnSpLocks/>
            <a:endCxn id="22"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9DC016F-807F-41F0-AD28-D881FF99C69A}"/>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9360" y="2387084"/>
            <a:ext cx="3645293" cy="369332"/>
          </a:xfrm>
          <a:prstGeom prst="rect">
            <a:avLst/>
          </a:prstGeom>
        </p:spPr>
        <p:txBody>
          <a:bodyPr wrap="none">
            <a:spAutoFit/>
          </a:bodyPr>
          <a:lstStyle/>
          <a:p>
            <a:r>
              <a:rPr lang="en-US" dirty="0"/>
              <a:t>I want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65245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
        <p:nvSpPr>
          <p:cNvPr id="17" name="Rectangle 16">
            <a:extLst>
              <a:ext uri="{FF2B5EF4-FFF2-40B4-BE49-F238E27FC236}">
                <a16:creationId xmlns:a16="http://schemas.microsoft.com/office/drawing/2014/main" id="{D55F9082-64C6-41F4-BEED-51050648D97A}"/>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33D4828E-64D1-472F-98CE-3D25C7AD282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54CA3D7E-47B2-4D2F-A581-9EDB4BE2159B}"/>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4703A231-335B-42E8-8B39-2E0CF855D765}"/>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F770BD4-1EBF-4B91-BA58-3B0243A983A9}"/>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39B4B33B-4952-4CF4-B2CB-5B0670D89B45}"/>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922D497-CE52-4B95-BBDD-6F9E8DFDB342}"/>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27382B-C535-4615-A5C6-D8199C298ABF}"/>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rotWithShape="1">
          <a:blip r:embed="rId3"/>
          <a:srcRect t="25011"/>
          <a:stretch/>
        </p:blipFill>
        <p:spPr>
          <a:xfrm>
            <a:off x="173584" y="2343150"/>
            <a:ext cx="2904896" cy="1264188"/>
          </a:xfrm>
          <a:prstGeom prst="rect">
            <a:avLst/>
          </a:prstGeom>
          <a:ln>
            <a:solidFill>
              <a:schemeClr val="tx1"/>
            </a:solidFill>
          </a:ln>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 Endpoints Accept JSON</a:t>
            </a:r>
            <a:r>
              <a:rPr lang="en-US" sz="2800" baseline="30000" dirty="0"/>
              <a:t>‡</a:t>
            </a:r>
            <a:r>
              <a:rPr lang="en-US" sz="28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accept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r>
              <a:rPr lang="en-US" sz="2000" dirty="0"/>
              <a:t>FHIR is important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a:t>
            </a:r>
            <a:r>
              <a:rPr lang="en-US" sz="2800" u="sng" dirty="0"/>
              <a:t>Clinical</a:t>
            </a:r>
            <a:r>
              <a:rPr lang="en-US" sz="2800" dirty="0"/>
              <a:t>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61" y="3914644"/>
            <a:ext cx="722059"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60960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5"/>
            <a:ext cx="533400" cy="17894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5" name="Freeform: Shape 4">
            <a:extLst>
              <a:ext uri="{FF2B5EF4-FFF2-40B4-BE49-F238E27FC236}">
                <a16:creationId xmlns:a16="http://schemas.microsoft.com/office/drawing/2014/main" id="{6EB77764-8AEC-49B0-9732-70A8C926F9F4}"/>
              </a:ext>
            </a:extLst>
          </p:cNvPr>
          <p:cNvSpPr/>
          <p:nvPr/>
        </p:nvSpPr>
        <p:spPr>
          <a:xfrm>
            <a:off x="3177540" y="1760220"/>
            <a:ext cx="1094250" cy="1965960"/>
          </a:xfrm>
          <a:custGeom>
            <a:avLst/>
            <a:gdLst>
              <a:gd name="connsiteX0" fmla="*/ 594360 w 1094250"/>
              <a:gd name="connsiteY0" fmla="*/ 1965960 h 1965960"/>
              <a:gd name="connsiteX1" fmla="*/ 1074420 w 1094250"/>
              <a:gd name="connsiteY1" fmla="*/ 1386840 h 1965960"/>
              <a:gd name="connsiteX2" fmla="*/ 0 w 1094250"/>
              <a:gd name="connsiteY2" fmla="*/ 0 h 1965960"/>
            </a:gdLst>
            <a:ahLst/>
            <a:cxnLst>
              <a:cxn ang="0">
                <a:pos x="connsiteX0" y="connsiteY0"/>
              </a:cxn>
              <a:cxn ang="0">
                <a:pos x="connsiteX1" y="connsiteY1"/>
              </a:cxn>
              <a:cxn ang="0">
                <a:pos x="connsiteX2" y="connsiteY2"/>
              </a:cxn>
            </a:cxnLst>
            <a:rect l="l" t="t" r="r" b="b"/>
            <a:pathLst>
              <a:path w="1094250" h="1965960">
                <a:moveTo>
                  <a:pt x="594360" y="1965960"/>
                </a:moveTo>
                <a:cubicBezTo>
                  <a:pt x="883920" y="1840230"/>
                  <a:pt x="1173480" y="1714500"/>
                  <a:pt x="1074420" y="1386840"/>
                </a:cubicBezTo>
                <a:cubicBezTo>
                  <a:pt x="975360" y="1059180"/>
                  <a:pt x="487680" y="529590"/>
                  <a:pt x="0" y="0"/>
                </a:cubicBezTo>
              </a:path>
            </a:pathLst>
          </a:custGeom>
          <a:noFill/>
          <a:ln w="25400">
            <a:solidFill>
              <a:srgbClr val="FBB033"/>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E4DB6C6-ACE5-4A47-A0C0-554A5322A31A}"/>
              </a:ext>
            </a:extLst>
          </p:cNvPr>
          <p:cNvSpPr/>
          <p:nvPr/>
        </p:nvSpPr>
        <p:spPr>
          <a:xfrm>
            <a:off x="8046720" y="1828800"/>
            <a:ext cx="997685" cy="1882140"/>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A0F8401-3173-4717-8593-F35FE5DA554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070303" y="3421691"/>
            <a:ext cx="997497" cy="369332"/>
          </a:xfrm>
          <a:prstGeom prst="rect">
            <a:avLst/>
          </a:prstGeom>
        </p:spPr>
        <p:txBody>
          <a:bodyPr wrap="square">
            <a:spAutoFit/>
          </a:bodyPr>
          <a:lstStyle/>
          <a:p>
            <a:pPr algn="ctr"/>
            <a:r>
              <a:rPr lang="en-US" dirty="0"/>
              <a:t>clinician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60" name="Rectangle 59">
            <a:extLst>
              <a:ext uri="{FF2B5EF4-FFF2-40B4-BE49-F238E27FC236}">
                <a16:creationId xmlns:a16="http://schemas.microsoft.com/office/drawing/2014/main" id="{0191F230-0153-43B4-8E83-1B12CDFCFBA5}"/>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61" name="Oval 60">
            <a:extLst>
              <a:ext uri="{FF2B5EF4-FFF2-40B4-BE49-F238E27FC236}">
                <a16:creationId xmlns:a16="http://schemas.microsoft.com/office/drawing/2014/main" id="{028FE77B-DED0-4284-8B09-50FAD80A2BC7}"/>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72DFAE6-1892-45F1-938E-DE7C91B22EC8}"/>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114FF-15E2-4ED8-B288-9AF779460BD8}"/>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78A406F-E1FB-402B-8C86-599F797FACD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44ACA01-04B7-4851-BFA5-A026F00D98DB}"/>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Oval 102">
            <a:extLst>
              <a:ext uri="{FF2B5EF4-FFF2-40B4-BE49-F238E27FC236}">
                <a16:creationId xmlns:a16="http://schemas.microsoft.com/office/drawing/2014/main" id="{C9D880FD-2F33-4424-A9EC-85A1AB742A6C}"/>
              </a:ext>
            </a:extLst>
          </p:cNvPr>
          <p:cNvSpPr/>
          <p:nvPr/>
        </p:nvSpPr>
        <p:spPr>
          <a:xfrm>
            <a:off x="8455569" y="2786052"/>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040025F-E416-44F4-96E8-0BE53F90BFBF}"/>
              </a:ext>
            </a:extLst>
          </p:cNvPr>
          <p:cNvCxnSpPr>
            <a:cxnSpLocks/>
          </p:cNvCxnSpPr>
          <p:nvPr/>
        </p:nvCxnSpPr>
        <p:spPr>
          <a:xfrm>
            <a:off x="8570955" y="3019229"/>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4172B0-6661-45B2-B230-3CAE8CF06CE5}"/>
              </a:ext>
            </a:extLst>
          </p:cNvPr>
          <p:cNvCxnSpPr/>
          <p:nvPr/>
        </p:nvCxnSpPr>
        <p:spPr>
          <a:xfrm>
            <a:off x="8372885" y="3095429"/>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C548CD-6278-47AD-938D-D0EC77251E0B}"/>
              </a:ext>
            </a:extLst>
          </p:cNvPr>
          <p:cNvCxnSpPr/>
          <p:nvPr/>
        </p:nvCxnSpPr>
        <p:spPr>
          <a:xfrm flipH="1">
            <a:off x="8437604" y="3282319"/>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C7B2A8-DF7D-4919-8436-E6FDABEB9FF2}"/>
              </a:ext>
            </a:extLst>
          </p:cNvPr>
          <p:cNvCxnSpPr>
            <a:cxnSpLocks/>
          </p:cNvCxnSpPr>
          <p:nvPr/>
        </p:nvCxnSpPr>
        <p:spPr>
          <a:xfrm>
            <a:off x="8562266" y="3276849"/>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BB5FA802-9CF2-4E7C-9547-29CB1C13D26C}"/>
              </a:ext>
            </a:extLst>
          </p:cNvPr>
          <p:cNvSpPr/>
          <p:nvPr/>
        </p:nvSpPr>
        <p:spPr>
          <a:xfrm>
            <a:off x="6400800" y="2130040"/>
            <a:ext cx="2667000" cy="219431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35AC0-EBB7-4A06-86EB-C2DA003CD755}"/>
              </a:ext>
            </a:extLst>
          </p:cNvPr>
          <p:cNvSpPr/>
          <p:nvPr/>
        </p:nvSpPr>
        <p:spPr>
          <a:xfrm>
            <a:off x="6702342" y="4407047"/>
            <a:ext cx="2221698" cy="646331"/>
          </a:xfrm>
          <a:prstGeom prst="rect">
            <a:avLst/>
          </a:prstGeom>
        </p:spPr>
        <p:txBody>
          <a:bodyPr wrap="none">
            <a:spAutoFit/>
          </a:bodyPr>
          <a:lstStyle/>
          <a:p>
            <a:pPr algn="ctr"/>
            <a:r>
              <a:rPr lang="en-US" dirty="0">
                <a:solidFill>
                  <a:srgbClr val="FF0000"/>
                </a:solidFill>
              </a:rPr>
              <a:t>Can still be done,</a:t>
            </a:r>
          </a:p>
          <a:p>
            <a:pPr algn="ctr"/>
            <a:r>
              <a:rPr lang="en-US" dirty="0">
                <a:solidFill>
                  <a:srgbClr val="FF0000"/>
                </a:solidFill>
              </a:rPr>
              <a:t>but not great for CDS.</a:t>
            </a:r>
          </a:p>
        </p:txBody>
      </p: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rot="20340000">
            <a:off x="5010983" y="3504865"/>
            <a:ext cx="3951166" cy="923330"/>
          </a:xfrm>
          <a:prstGeom prst="rect">
            <a:avLst/>
          </a:prstGeom>
        </p:spPr>
        <p:txBody>
          <a:bodyPr wrap="square">
            <a:spAutoFit/>
          </a:bodyPr>
          <a:lstStyle/>
          <a:p>
            <a:r>
              <a:rPr lang="en-US" dirty="0"/>
              <a:t>As people working in HLA, we should be interested in distributed computing and standards-based web services.</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3"/>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solidFill>
                  <a:schemeClr val="bg1"/>
                </a:solidFill>
              </a:rPr>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BAF871-7553-4234-ACDB-F0495FC1ED10}"/>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4468</TotalTime>
  <Words>5414</Words>
  <Application>Microsoft Office PowerPoint</Application>
  <PresentationFormat>On-screen Show (16:9)</PresentationFormat>
  <Paragraphs>583</Paragraphs>
  <Slides>60</Slides>
  <Notes>43</Notes>
  <HiddenSlides>13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vt:lpstr>
      <vt:lpstr>Web Page Request (in HTTP)</vt:lpstr>
      <vt:lpstr>REST Web Service Request</vt:lpstr>
      <vt:lpstr>REST Web Service Request (in HTTP)</vt:lpstr>
      <vt:lpstr>PowerPoint Presentation</vt:lpstr>
      <vt:lpstr>PowerPoint Presentation</vt:lpstr>
      <vt:lpstr>PowerPoint Presentation</vt:lpstr>
      <vt:lpstr>REST 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376</cp:revision>
  <dcterms:created xsi:type="dcterms:W3CDTF">2016-08-03T12:57:37Z</dcterms:created>
  <dcterms:modified xsi:type="dcterms:W3CDTF">2018-10-01T15:43:45Z</dcterms:modified>
</cp:coreProperties>
</file>